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86" r:id="rId1"/>
  </p:sldMasterIdLst>
  <p:sldIdLst>
    <p:sldId id="256" r:id="rId2"/>
    <p:sldId id="257" r:id="rId3"/>
    <p:sldId id="276" r:id="rId4"/>
    <p:sldId id="277" r:id="rId5"/>
    <p:sldId id="258" r:id="rId6"/>
    <p:sldId id="259" r:id="rId7"/>
    <p:sldId id="278" r:id="rId8"/>
    <p:sldId id="260" r:id="rId9"/>
    <p:sldId id="261" r:id="rId10"/>
    <p:sldId id="262" r:id="rId11"/>
    <p:sldId id="266" r:id="rId12"/>
    <p:sldId id="270" r:id="rId13"/>
    <p:sldId id="271" r:id="rId14"/>
    <p:sldId id="267" r:id="rId15"/>
    <p:sldId id="272" r:id="rId16"/>
    <p:sldId id="273" r:id="rId17"/>
    <p:sldId id="27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94444"/>
  </p:normalViewPr>
  <p:slideViewPr>
    <p:cSldViewPr snapToGrid="0" snapToObjects="1">
      <p:cViewPr>
        <p:scale>
          <a:sx n="90" d="100"/>
          <a:sy n="90" d="100"/>
        </p:scale>
        <p:origin x="232" y="5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8877DEF-75D3-8C4E-AD3A-E4F9AB5A593A}" type="datetimeFigureOut">
              <a:rPr lang="en-US" smtClean="0"/>
              <a:t>11/17/16</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E7C939B3-E1AF-0448-B71B-F22CEBDB7375}"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8877DEF-75D3-8C4E-AD3A-E4F9AB5A593A}" type="datetimeFigureOut">
              <a:rPr lang="en-US" smtClean="0"/>
              <a:t>11/17/16</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7C939B3-E1AF-0448-B71B-F22CEBDB737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8877DEF-75D3-8C4E-AD3A-E4F9AB5A593A}" type="datetimeFigureOut">
              <a:rPr lang="en-US" smtClean="0"/>
              <a:t>11/17/16</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7C939B3-E1AF-0448-B71B-F22CEBDB7375}"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E8877DEF-75D3-8C4E-AD3A-E4F9AB5A593A}" type="datetimeFigureOut">
              <a:rPr lang="en-US" smtClean="0"/>
              <a:t>11/17/16</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7C939B3-E1AF-0448-B71B-F22CEBDB7375}"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E8877DEF-75D3-8C4E-AD3A-E4F9AB5A593A}" type="datetimeFigureOut">
              <a:rPr lang="en-US" smtClean="0"/>
              <a:t>11/17/16</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7C939B3-E1AF-0448-B71B-F22CEBDB7375}"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E8877DEF-75D3-8C4E-AD3A-E4F9AB5A593A}" type="datetimeFigureOut">
              <a:rPr lang="en-US" smtClean="0"/>
              <a:t>11/17/16</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7C939B3-E1AF-0448-B71B-F22CEBDB7375}"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8877DEF-75D3-8C4E-AD3A-E4F9AB5A593A}" type="datetimeFigureOut">
              <a:rPr lang="en-US" smtClean="0"/>
              <a:t>11/17/16</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7C939B3-E1AF-0448-B71B-F22CEBDB7375}"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8877DEF-75D3-8C4E-AD3A-E4F9AB5A593A}" type="datetimeFigureOut">
              <a:rPr lang="en-US" smtClean="0"/>
              <a:t>11/17/16</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7C939B3-E1AF-0448-B71B-F22CEBDB737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8877DEF-75D3-8C4E-AD3A-E4F9AB5A593A}" type="datetimeFigureOut">
              <a:rPr lang="en-US" smtClean="0"/>
              <a:t>11/17/16</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7C939B3-E1AF-0448-B71B-F22CEBDB737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8877DEF-75D3-8C4E-AD3A-E4F9AB5A593A}" type="datetimeFigureOut">
              <a:rPr lang="en-US" smtClean="0"/>
              <a:t>11/17/16</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7C939B3-E1AF-0448-B71B-F22CEBDB7375}"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8877DEF-75D3-8C4E-AD3A-E4F9AB5A593A}" type="datetimeFigureOut">
              <a:rPr lang="en-US" smtClean="0"/>
              <a:t>11/17/16</a:t>
            </a:fld>
            <a:endParaRPr lang="en-US"/>
          </a:p>
        </p:txBody>
      </p:sp>
      <p:sp>
        <p:nvSpPr>
          <p:cNvPr id="6" name="Footer Placeholder 5"/>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E7C939B3-E1AF-0448-B71B-F22CEBDB737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8877DEF-75D3-8C4E-AD3A-E4F9AB5A593A}" type="datetimeFigureOut">
              <a:rPr lang="en-US" smtClean="0"/>
              <a:t>11/17/16</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E7C939B3-E1AF-0448-B71B-F22CEBDB737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8877DEF-75D3-8C4E-AD3A-E4F9AB5A593A}" type="datetimeFigureOut">
              <a:rPr lang="en-US" smtClean="0"/>
              <a:t>11/17/16</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E7C939B3-E1AF-0448-B71B-F22CEBDB737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877DEF-75D3-8C4E-AD3A-E4F9AB5A593A}" type="datetimeFigureOut">
              <a:rPr lang="en-US" smtClean="0"/>
              <a:t>11/17/16</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E7C939B3-E1AF-0448-B71B-F22CEBDB7375}"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8877DEF-75D3-8C4E-AD3A-E4F9AB5A593A}" type="datetimeFigureOut">
              <a:rPr lang="en-US" smtClean="0"/>
              <a:t>11/17/16</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E7C939B3-E1AF-0448-B71B-F22CEBDB7375}"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8877DEF-75D3-8C4E-AD3A-E4F9AB5A593A}" type="datetimeFigureOut">
              <a:rPr lang="en-US" smtClean="0"/>
              <a:t>11/17/16</a:t>
            </a:fld>
            <a:endParaRPr lang="en-US"/>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7C939B3-E1AF-0448-B71B-F22CEBDB737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E8877DEF-75D3-8C4E-AD3A-E4F9AB5A593A}" type="datetimeFigureOut">
              <a:rPr lang="en-US" smtClean="0"/>
              <a:t>11/17/16</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E7C939B3-E1AF-0448-B71B-F22CEBDB7375}" type="slidenum">
              <a:rPr lang="en-US" smtClean="0"/>
              <a:t>‹#›</a:t>
            </a:fld>
            <a:endParaRPr lang="en-US"/>
          </a:p>
        </p:txBody>
      </p:sp>
    </p:spTree>
    <p:extLst>
      <p:ext uri="{BB962C8B-B14F-4D97-AF65-F5344CB8AC3E}">
        <p14:creationId xmlns:p14="http://schemas.microsoft.com/office/powerpoint/2010/main" val="303306008"/>
      </p:ext>
    </p:extLst>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 id="2147483898" r:id="rId12"/>
    <p:sldLayoutId id="2147483899" r:id="rId13"/>
    <p:sldLayoutId id="2147483900" r:id="rId14"/>
    <p:sldLayoutId id="2147483901" r:id="rId15"/>
    <p:sldLayoutId id="2147483902"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Natural_language_processing" TargetMode="External"/><Relationship Id="rId4" Type="http://schemas.openxmlformats.org/officeDocument/2006/relationships/hyperlink" Target="https://en.wikipedia.org/wiki/Distributional_semantics" TargetMode="External"/><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tiff"/><Relationship Id="rId3" Type="http://schemas.openxmlformats.org/officeDocument/2006/relationships/image" Target="../media/image28.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 Id="rId3" Type="http://schemas.openxmlformats.org/officeDocument/2006/relationships/image" Target="../media/image30.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Document" TargetMode="External"/><Relationship Id="rId4" Type="http://schemas.openxmlformats.org/officeDocument/2006/relationships/hyperlink" Target="https://en.wikipedia.org/wiki/Text_corpus" TargetMode="External"/><Relationship Id="rId5" Type="http://schemas.openxmlformats.org/officeDocument/2006/relationships/hyperlink" Target="https://en.wikipedia.org/wiki/Tf%E2%80%93idf#cite_note-1" TargetMode="External"/><Relationship Id="rId6" Type="http://schemas.openxmlformats.org/officeDocument/2006/relationships/hyperlink" Target="https://en.wikipedia.org/wiki/Text_mining" TargetMode="External"/><Relationship Id="rId7" Type="http://schemas.openxmlformats.org/officeDocument/2006/relationships/hyperlink" Target="https://en.wikipedia.org/wiki/Proportionality_(mathematics)" TargetMode="External"/><Relationship Id="rId8"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hyperlink" Target="https://en.wikipedia.org/wiki/Information_retrieva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6.xml.rels><?xml version="1.0" encoding="UTF-8" standalone="yes"?>
<Relationships xmlns="http://schemas.openxmlformats.org/package/2006/relationships"><Relationship Id="rId11" Type="http://schemas.openxmlformats.org/officeDocument/2006/relationships/hyperlink" Target="https://en.wikipedia.org/wiki/Non-parametric_statistics" TargetMode="External"/><Relationship Id="rId12" Type="http://schemas.openxmlformats.org/officeDocument/2006/relationships/hyperlink" Target="https://en.wikipedia.org/wiki/K-nearest_neighbors_algorithm#cite_note-1" TargetMode="External"/><Relationship Id="rId13" Type="http://schemas.openxmlformats.org/officeDocument/2006/relationships/hyperlink" Target="https://en.wikipedia.org/wiki/Feature_space" TargetMode="External"/><Relationship Id="rId1" Type="http://schemas.openxmlformats.org/officeDocument/2006/relationships/slideLayout" Target="../slideLayouts/slideLayout2.xml"/><Relationship Id="rId2" Type="http://schemas.openxmlformats.org/officeDocument/2006/relationships/image" Target="../media/image8.jpeg"/><Relationship Id="rId3" Type="http://schemas.openxmlformats.org/officeDocument/2006/relationships/image" Target="../media/image9.png"/><Relationship Id="rId4" Type="http://schemas.openxmlformats.org/officeDocument/2006/relationships/hyperlink" Target="https://en.wikipedia.org/wiki/Machine_learning" TargetMode="External"/><Relationship Id="rId5" Type="http://schemas.openxmlformats.org/officeDocument/2006/relationships/hyperlink" Target="https://en.wikipedia.org/wiki/Support_vector_machine#cite_note-CorinnaCortes-1" TargetMode="External"/><Relationship Id="rId6" Type="http://schemas.openxmlformats.org/officeDocument/2006/relationships/hyperlink" Target="https://en.wikipedia.org/wiki/Supervised_learning" TargetMode="External"/><Relationship Id="rId7" Type="http://schemas.openxmlformats.org/officeDocument/2006/relationships/hyperlink" Target="https://en.wikipedia.org/wiki/Algorithm" TargetMode="External"/><Relationship Id="rId8" Type="http://schemas.openxmlformats.org/officeDocument/2006/relationships/hyperlink" Target="https://en.wikipedia.org/wiki/Statistical_classification" TargetMode="External"/><Relationship Id="rId9" Type="http://schemas.openxmlformats.org/officeDocument/2006/relationships/hyperlink" Target="https://en.wikipedia.org/wiki/Regression_analysis" TargetMode="External"/><Relationship Id="rId10" Type="http://schemas.openxmlformats.org/officeDocument/2006/relationships/hyperlink" Target="https://en.wikipedia.org/wiki/Pattern_recognitio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9.xml.rels><?xml version="1.0" encoding="UTF-8" standalone="yes"?>
<Relationships xmlns="http://schemas.openxmlformats.org/package/2006/relationships"><Relationship Id="rId11" Type="http://schemas.openxmlformats.org/officeDocument/2006/relationships/hyperlink" Target="https://en.wikipedia.org/wiki/Decision_tree_learning" TargetMode="External"/><Relationship Id="rId12" Type="http://schemas.openxmlformats.org/officeDocument/2006/relationships/hyperlink" Target="https://en.wikipedia.org/wiki/Mode_(statistics)" TargetMode="External"/><Relationship Id="rId13" Type="http://schemas.openxmlformats.org/officeDocument/2006/relationships/hyperlink" Target="https://en.wikipedia.org/wiki/Feedforward_neural_network" TargetMode="External"/><Relationship Id="rId14" Type="http://schemas.openxmlformats.org/officeDocument/2006/relationships/hyperlink" Target="https://en.wikipedia.org/wiki/Artificial_neural_network" TargetMode="External"/><Relationship Id="rId15" Type="http://schemas.openxmlformats.org/officeDocument/2006/relationships/hyperlink" Target="https://en.wikipedia.org/wiki/Directed_graph" TargetMode="External"/><Relationship Id="rId1" Type="http://schemas.openxmlformats.org/officeDocument/2006/relationships/slideLayout" Target="../slideLayouts/slideLayout2.xml"/><Relationship Id="rId2" Type="http://schemas.openxmlformats.org/officeDocument/2006/relationships/image" Target="../media/image16.jpe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hyperlink" Target="https://en.wikipedia.org/wiki/Random_forest#cite_note-ho1995-1" TargetMode="External"/><Relationship Id="rId7" Type="http://schemas.openxmlformats.org/officeDocument/2006/relationships/hyperlink" Target="https://en.wikipedia.org/wiki/Random_forest#cite_note-ho1998-2" TargetMode="External"/><Relationship Id="rId8" Type="http://schemas.openxmlformats.org/officeDocument/2006/relationships/hyperlink" Target="https://en.wikipedia.org/wiki/Ensemble_learning" TargetMode="External"/><Relationship Id="rId9" Type="http://schemas.openxmlformats.org/officeDocument/2006/relationships/hyperlink" Target="https://en.wikipedia.org/wiki/Statistical_classification" TargetMode="External"/><Relationship Id="rId10" Type="http://schemas.openxmlformats.org/officeDocument/2006/relationships/hyperlink" Target="https://en.wikipedia.org/wiki/Regression_analysi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49398" y="0"/>
            <a:ext cx="8915399" cy="2057627"/>
          </a:xfrm>
        </p:spPr>
        <p:txBody>
          <a:bodyPr/>
          <a:lstStyle/>
          <a:p>
            <a:r>
              <a:rPr lang="en-US" dirty="0" smtClean="0"/>
              <a:t>Case Study 3</a:t>
            </a:r>
            <a:br>
              <a:rPr lang="en-US" dirty="0" smtClean="0"/>
            </a:br>
            <a:endParaRPr lang="en-US" dirty="0"/>
          </a:p>
        </p:txBody>
      </p:sp>
      <p:sp>
        <p:nvSpPr>
          <p:cNvPr id="3" name="Subtitle 2"/>
          <p:cNvSpPr>
            <a:spLocks noGrp="1"/>
          </p:cNvSpPr>
          <p:nvPr>
            <p:ph type="subTitle" idx="1"/>
          </p:nvPr>
        </p:nvSpPr>
        <p:spPr>
          <a:xfrm>
            <a:off x="7338646" y="3836499"/>
            <a:ext cx="9144000" cy="2834388"/>
          </a:xfrm>
        </p:spPr>
        <p:txBody>
          <a:bodyPr>
            <a:normAutofit/>
          </a:bodyPr>
          <a:lstStyle/>
          <a:p>
            <a:r>
              <a:rPr lang="en-US" b="1" dirty="0" smtClean="0"/>
              <a:t>MADE BY::</a:t>
            </a:r>
          </a:p>
          <a:p>
            <a:r>
              <a:rPr lang="en-US" b="1" dirty="0" smtClean="0"/>
              <a:t>GUANXIONG LIU</a:t>
            </a:r>
          </a:p>
          <a:p>
            <a:r>
              <a:rPr lang="en-US" b="1" dirty="0" smtClean="0"/>
              <a:t>JIANKUN BI</a:t>
            </a:r>
          </a:p>
          <a:p>
            <a:r>
              <a:rPr lang="en-US" b="1" dirty="0" smtClean="0"/>
              <a:t>NAVEEN POTHAYATH</a:t>
            </a:r>
          </a:p>
          <a:p>
            <a:r>
              <a:rPr lang="en-US" b="1" dirty="0" smtClean="0"/>
              <a:t>ABHISHEK EASWARAN</a:t>
            </a:r>
          </a:p>
          <a:p>
            <a:r>
              <a:rPr lang="en-US" b="1" dirty="0" smtClean="0"/>
              <a:t>SUCHITHRA BALAKRISHNAN</a:t>
            </a:r>
          </a:p>
          <a:p>
            <a:endParaRPr lang="en-US" dirty="0" smtClean="0"/>
          </a:p>
          <a:p>
            <a:endParaRPr lang="en-US" dirty="0"/>
          </a:p>
        </p:txBody>
      </p:sp>
      <p:sp>
        <p:nvSpPr>
          <p:cNvPr id="4" name="TextBox 3"/>
          <p:cNvSpPr txBox="1"/>
          <p:nvPr/>
        </p:nvSpPr>
        <p:spPr>
          <a:xfrm>
            <a:off x="4618892" y="2250831"/>
            <a:ext cx="2719754" cy="584775"/>
          </a:xfrm>
          <a:prstGeom prst="rect">
            <a:avLst/>
          </a:prstGeom>
          <a:noFill/>
        </p:spPr>
        <p:txBody>
          <a:bodyPr wrap="square" rtlCol="0">
            <a:spAutoFit/>
          </a:bodyPr>
          <a:lstStyle/>
          <a:p>
            <a:r>
              <a:rPr lang="en-US" sz="3200" dirty="0" smtClean="0"/>
              <a:t>TEAM 12</a:t>
            </a:r>
            <a:endParaRPr lang="en-US" sz="3200" dirty="0"/>
          </a:p>
        </p:txBody>
      </p:sp>
    </p:spTree>
    <p:extLst>
      <p:ext uri="{BB962C8B-B14F-4D97-AF65-F5344CB8AC3E}">
        <p14:creationId xmlns:p14="http://schemas.microsoft.com/office/powerpoint/2010/main" val="4284029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65202" y="995927"/>
            <a:ext cx="8427641" cy="2604524"/>
          </a:xfrm>
        </p:spPr>
      </p:pic>
      <p:sp>
        <p:nvSpPr>
          <p:cNvPr id="3" name="TextBox 2"/>
          <p:cNvSpPr txBox="1"/>
          <p:nvPr/>
        </p:nvSpPr>
        <p:spPr>
          <a:xfrm>
            <a:off x="2273697" y="314324"/>
            <a:ext cx="8719146" cy="461665"/>
          </a:xfrm>
          <a:prstGeom prst="rect">
            <a:avLst/>
          </a:prstGeom>
          <a:noFill/>
        </p:spPr>
        <p:txBody>
          <a:bodyPr wrap="square" rtlCol="0">
            <a:spAutoFit/>
          </a:bodyPr>
          <a:lstStyle/>
          <a:p>
            <a:r>
              <a:rPr lang="en-US" sz="2400" dirty="0" smtClean="0"/>
              <a:t>SYSTEM DIAGRAM FOR RANDOM FOREST/KNN WITH PCA</a:t>
            </a:r>
            <a:endParaRPr lang="en-US" sz="2400" dirty="0"/>
          </a:p>
        </p:txBody>
      </p:sp>
      <p:pic>
        <p:nvPicPr>
          <p:cNvPr id="6" name="Picture 5" descr="/Users/abhishekeaswaran/Desktop/Screen Shot 2016-11-17 at 12.17.56 AM.png"/>
          <p:cNvPicPr/>
          <p:nvPr/>
        </p:nvPicPr>
        <p:blipFill>
          <a:blip r:embed="rId3">
            <a:extLst>
              <a:ext uri="{28A0092B-C50C-407E-A947-70E740481C1C}">
                <a14:useLocalDpi xmlns:a14="http://schemas.microsoft.com/office/drawing/2010/main" val="0"/>
              </a:ext>
            </a:extLst>
          </a:blip>
          <a:srcRect/>
          <a:stretch>
            <a:fillRect/>
          </a:stretch>
        </p:blipFill>
        <p:spPr bwMode="auto">
          <a:xfrm>
            <a:off x="6782330" y="3891906"/>
            <a:ext cx="4791991" cy="1208264"/>
          </a:xfrm>
          <a:prstGeom prst="rect">
            <a:avLst/>
          </a:prstGeom>
          <a:noFill/>
          <a:ln>
            <a:noFill/>
          </a:ln>
        </p:spPr>
      </p:pic>
      <p:sp>
        <p:nvSpPr>
          <p:cNvPr id="7" name="TextBox 6"/>
          <p:cNvSpPr txBox="1"/>
          <p:nvPr/>
        </p:nvSpPr>
        <p:spPr>
          <a:xfrm>
            <a:off x="1445153" y="4152780"/>
            <a:ext cx="4839233" cy="830997"/>
          </a:xfrm>
          <a:prstGeom prst="rect">
            <a:avLst/>
          </a:prstGeom>
          <a:noFill/>
        </p:spPr>
        <p:txBody>
          <a:bodyPr wrap="square" rtlCol="0">
            <a:spAutoFit/>
          </a:bodyPr>
          <a:lstStyle/>
          <a:p>
            <a:pPr algn="ctr"/>
            <a:r>
              <a:rPr lang="en-US" sz="2400" dirty="0" smtClean="0"/>
              <a:t>CONFUSION MATRIX FOR </a:t>
            </a:r>
          </a:p>
          <a:p>
            <a:pPr algn="ctr"/>
            <a:r>
              <a:rPr lang="en-US" sz="2400" dirty="0" smtClean="0"/>
              <a:t>KNN AFTER PCA</a:t>
            </a:r>
            <a:endParaRPr lang="en-US" sz="240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9628" y="5358351"/>
            <a:ext cx="4804693" cy="1119903"/>
          </a:xfrm>
          <a:prstGeom prst="rect">
            <a:avLst/>
          </a:prstGeom>
        </p:spPr>
      </p:pic>
      <p:sp>
        <p:nvSpPr>
          <p:cNvPr id="9" name="TextBox 8"/>
          <p:cNvSpPr txBox="1"/>
          <p:nvPr/>
        </p:nvSpPr>
        <p:spPr>
          <a:xfrm>
            <a:off x="1543051" y="5536107"/>
            <a:ext cx="4643438" cy="1200329"/>
          </a:xfrm>
          <a:prstGeom prst="rect">
            <a:avLst/>
          </a:prstGeom>
          <a:noFill/>
        </p:spPr>
        <p:txBody>
          <a:bodyPr wrap="square" rtlCol="0">
            <a:spAutoFit/>
          </a:bodyPr>
          <a:lstStyle/>
          <a:p>
            <a:pPr algn="ctr"/>
            <a:r>
              <a:rPr lang="en-US" sz="2400" dirty="0"/>
              <a:t>CONFUSION MATRIX FOR </a:t>
            </a:r>
            <a:endParaRPr lang="en-US" sz="2400" dirty="0" smtClean="0"/>
          </a:p>
          <a:p>
            <a:pPr algn="ctr"/>
            <a:r>
              <a:rPr lang="en-US" sz="2400" dirty="0" smtClean="0"/>
              <a:t>RANDOM FOREST AFTER </a:t>
            </a:r>
            <a:r>
              <a:rPr lang="en-US" sz="2400" dirty="0"/>
              <a:t>PCA</a:t>
            </a:r>
          </a:p>
          <a:p>
            <a:endParaRPr lang="en-US" sz="2400" dirty="0"/>
          </a:p>
        </p:txBody>
      </p:sp>
    </p:spTree>
    <p:extLst>
      <p:ext uri="{BB962C8B-B14F-4D97-AF65-F5344CB8AC3E}">
        <p14:creationId xmlns:p14="http://schemas.microsoft.com/office/powerpoint/2010/main" val="4569928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608" y="631254"/>
            <a:ext cx="8911687" cy="1280890"/>
          </a:xfrm>
        </p:spPr>
        <p:txBody>
          <a:bodyPr/>
          <a:lstStyle/>
          <a:p>
            <a:pPr algn="ctr"/>
            <a:r>
              <a:rPr lang="en-US" dirty="0" smtClean="0"/>
              <a:t>The Classification Problem</a:t>
            </a:r>
            <a:endParaRPr lang="en-US" dirty="0"/>
          </a:p>
        </p:txBody>
      </p:sp>
      <p:sp>
        <p:nvSpPr>
          <p:cNvPr id="3" name="Content Placeholder 2"/>
          <p:cNvSpPr>
            <a:spLocks noGrp="1"/>
          </p:cNvSpPr>
          <p:nvPr>
            <p:ph idx="1"/>
          </p:nvPr>
        </p:nvSpPr>
        <p:spPr>
          <a:xfrm>
            <a:off x="6021181" y="2359232"/>
            <a:ext cx="8915400" cy="3777622"/>
          </a:xfrm>
        </p:spPr>
        <p:txBody>
          <a:bodyPr/>
          <a:lstStyle/>
          <a:p>
            <a:pPr marL="0" indent="0">
              <a:buNone/>
            </a:pPr>
            <a:r>
              <a:rPr lang="en-US" dirty="0" smtClean="0"/>
              <a:t>                     LSA                                                                   </a:t>
            </a:r>
          </a:p>
          <a:p>
            <a:pPr marL="0" indent="0">
              <a:buNone/>
            </a:pPr>
            <a:endParaRPr lang="en-US" dirty="0"/>
          </a:p>
          <a:p>
            <a:pPr marL="0" indent="0">
              <a:buNone/>
            </a:pPr>
            <a:endParaRPr lang="en-US" dirty="0"/>
          </a:p>
        </p:txBody>
      </p:sp>
      <p:pic>
        <p:nvPicPr>
          <p:cNvPr id="4" name="Picture 3" descr="../../../../Screen%20Shot%202016-11-17%20at%201.59.24%20AM.png"/>
          <p:cNvPicPr/>
          <p:nvPr/>
        </p:nvPicPr>
        <p:blipFill>
          <a:blip r:embed="rId2">
            <a:extLst>
              <a:ext uri="{28A0092B-C50C-407E-A947-70E740481C1C}">
                <a14:useLocalDpi xmlns:a14="http://schemas.microsoft.com/office/drawing/2010/main" val="0"/>
              </a:ext>
            </a:extLst>
          </a:blip>
          <a:srcRect/>
          <a:stretch>
            <a:fillRect/>
          </a:stretch>
        </p:blipFill>
        <p:spPr bwMode="auto">
          <a:xfrm>
            <a:off x="6239905" y="1652158"/>
            <a:ext cx="5818497" cy="3777622"/>
          </a:xfrm>
          <a:prstGeom prst="rect">
            <a:avLst/>
          </a:prstGeom>
          <a:noFill/>
          <a:ln>
            <a:noFill/>
          </a:ln>
        </p:spPr>
      </p:pic>
      <p:sp>
        <p:nvSpPr>
          <p:cNvPr id="6" name="TextBox 5"/>
          <p:cNvSpPr txBox="1"/>
          <p:nvPr/>
        </p:nvSpPr>
        <p:spPr>
          <a:xfrm>
            <a:off x="1467880" y="4275618"/>
            <a:ext cx="4772025" cy="2308324"/>
          </a:xfrm>
          <a:prstGeom prst="rect">
            <a:avLst/>
          </a:prstGeom>
          <a:noFill/>
        </p:spPr>
        <p:txBody>
          <a:bodyPr wrap="square" rtlCol="0">
            <a:spAutoFit/>
          </a:bodyPr>
          <a:lstStyle/>
          <a:p>
            <a:r>
              <a:rPr lang="en-US" b="1" dirty="0"/>
              <a:t>Latent semantic analysis</a:t>
            </a:r>
            <a:r>
              <a:rPr lang="en-US" dirty="0"/>
              <a:t> (</a:t>
            </a:r>
            <a:r>
              <a:rPr lang="en-US" b="1" dirty="0"/>
              <a:t>LSA</a:t>
            </a:r>
            <a:r>
              <a:rPr lang="en-US" dirty="0"/>
              <a:t>) is a technique in </a:t>
            </a:r>
            <a:r>
              <a:rPr lang="en-US" dirty="0">
                <a:hlinkClick r:id="rId3" tooltip="Natural language processing"/>
              </a:rPr>
              <a:t>natural language processing</a:t>
            </a:r>
            <a:r>
              <a:rPr lang="en-US" dirty="0"/>
              <a:t>, in particular </a:t>
            </a:r>
            <a:r>
              <a:rPr lang="en-US" dirty="0">
                <a:hlinkClick r:id="rId4" tooltip="Distributional semantics"/>
              </a:rPr>
              <a:t>distributional semantics</a:t>
            </a:r>
            <a:r>
              <a:rPr lang="en-US" dirty="0"/>
              <a:t>, of analyzing relationships between a set of documents and the terms they contain by producing a set of concepts related to the documents and terms.</a:t>
            </a:r>
            <a:endParaRPr lang="en-US" dirty="0"/>
          </a:p>
        </p:txBody>
      </p:sp>
    </p:spTree>
    <p:extLst>
      <p:ext uri="{BB962C8B-B14F-4D97-AF65-F5344CB8AC3E}">
        <p14:creationId xmlns:p14="http://schemas.microsoft.com/office/powerpoint/2010/main" val="17922567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407746" y="2185587"/>
            <a:ext cx="6518838" cy="3557989"/>
          </a:xfrm>
          <a:prstGeom prst="rect">
            <a:avLst/>
          </a:prstGeom>
        </p:spPr>
      </p:pic>
      <p:sp>
        <p:nvSpPr>
          <p:cNvPr id="5" name="TextBox 4"/>
          <p:cNvSpPr txBox="1"/>
          <p:nvPr/>
        </p:nvSpPr>
        <p:spPr>
          <a:xfrm>
            <a:off x="3014663" y="771526"/>
            <a:ext cx="7015162" cy="461665"/>
          </a:xfrm>
          <a:prstGeom prst="rect">
            <a:avLst/>
          </a:prstGeom>
          <a:noFill/>
        </p:spPr>
        <p:txBody>
          <a:bodyPr wrap="square" rtlCol="0">
            <a:spAutoFit/>
          </a:bodyPr>
          <a:lstStyle/>
          <a:p>
            <a:r>
              <a:rPr lang="en-US" sz="2400" dirty="0" smtClean="0"/>
              <a:t>Visualization of top 100 </a:t>
            </a:r>
            <a:r>
              <a:rPr lang="en-US" sz="2400" smtClean="0"/>
              <a:t>principal components</a:t>
            </a:r>
            <a:endParaRPr lang="en-US" sz="2400"/>
          </a:p>
        </p:txBody>
      </p:sp>
      <p:sp>
        <p:nvSpPr>
          <p:cNvPr id="6" name="TextBox 5"/>
          <p:cNvSpPr txBox="1"/>
          <p:nvPr/>
        </p:nvSpPr>
        <p:spPr>
          <a:xfrm>
            <a:off x="2014538" y="2428876"/>
            <a:ext cx="2835996" cy="2585323"/>
          </a:xfrm>
          <a:prstGeom prst="rect">
            <a:avLst/>
          </a:prstGeom>
          <a:noFill/>
        </p:spPr>
        <p:txBody>
          <a:bodyPr wrap="square" rtlCol="0">
            <a:spAutoFit/>
          </a:bodyPr>
          <a:lstStyle/>
          <a:p>
            <a:pPr marL="285750" indent="-285750">
              <a:buFont typeface="Arial" charset="0"/>
              <a:buChar char="•"/>
            </a:pPr>
            <a:r>
              <a:rPr lang="en-US" dirty="0" smtClean="0"/>
              <a:t>Too many features</a:t>
            </a:r>
          </a:p>
          <a:p>
            <a:pPr marL="285750" indent="-285750">
              <a:buFont typeface="Arial" charset="0"/>
              <a:buChar char="•"/>
            </a:pPr>
            <a:endParaRPr lang="en-US" dirty="0" smtClean="0"/>
          </a:p>
          <a:p>
            <a:pPr marL="285750" indent="-285750">
              <a:buFont typeface="Arial" charset="0"/>
              <a:buChar char="•"/>
            </a:pPr>
            <a:r>
              <a:rPr lang="en-US" dirty="0" smtClean="0"/>
              <a:t>Less correlation between features</a:t>
            </a:r>
          </a:p>
          <a:p>
            <a:pPr marL="285750" indent="-285750">
              <a:buFont typeface="Arial" charset="0"/>
              <a:buChar char="•"/>
            </a:pPr>
            <a:endParaRPr lang="en-US" dirty="0" smtClean="0"/>
          </a:p>
          <a:p>
            <a:pPr marL="285750" indent="-285750">
              <a:buFont typeface="Arial" charset="0"/>
              <a:buChar char="•"/>
            </a:pPr>
            <a:r>
              <a:rPr lang="en-US" dirty="0" smtClean="0"/>
              <a:t>Less information contained in top principal components</a:t>
            </a:r>
            <a:endParaRPr lang="en-US" dirty="0"/>
          </a:p>
        </p:txBody>
      </p:sp>
    </p:spTree>
    <p:extLst>
      <p:ext uri="{BB962C8B-B14F-4D97-AF65-F5344CB8AC3E}">
        <p14:creationId xmlns:p14="http://schemas.microsoft.com/office/powerpoint/2010/main" val="17834818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4502" y="973426"/>
            <a:ext cx="2420449" cy="923330"/>
          </a:xfrm>
          <a:prstGeom prst="rect">
            <a:avLst/>
          </a:prstGeom>
          <a:noFill/>
        </p:spPr>
        <p:txBody>
          <a:bodyPr wrap="square" rtlCol="0">
            <a:spAutoFit/>
          </a:bodyPr>
          <a:lstStyle/>
          <a:p>
            <a:r>
              <a:rPr lang="en-US" b="1" dirty="0" smtClean="0"/>
              <a:t>PMI</a:t>
            </a:r>
          </a:p>
          <a:p>
            <a:r>
              <a:rPr lang="en-US" b="1" dirty="0" smtClean="0"/>
              <a:t>(Pointwise Mutual Information)</a:t>
            </a:r>
            <a:endParaRPr lang="en-US" b="1" dirty="0"/>
          </a:p>
        </p:txBody>
      </p:sp>
      <p:sp>
        <p:nvSpPr>
          <p:cNvPr id="3" name="TextBox 2"/>
          <p:cNvSpPr txBox="1"/>
          <p:nvPr/>
        </p:nvSpPr>
        <p:spPr>
          <a:xfrm>
            <a:off x="2509482" y="4157294"/>
            <a:ext cx="2805469" cy="369332"/>
          </a:xfrm>
          <a:prstGeom prst="rect">
            <a:avLst/>
          </a:prstGeom>
          <a:noFill/>
        </p:spPr>
        <p:txBody>
          <a:bodyPr wrap="square" rtlCol="0">
            <a:spAutoFit/>
          </a:bodyPr>
          <a:lstStyle/>
          <a:p>
            <a:r>
              <a:rPr lang="en-US" b="1" dirty="0" smtClean="0"/>
              <a:t>Semantic Orientation</a:t>
            </a:r>
            <a:endParaRPr lang="en-US" b="1" dirty="0"/>
          </a:p>
        </p:txBody>
      </p:sp>
      <mc:AlternateContent xmlns:mc="http://schemas.openxmlformats.org/markup-compatibility/2006">
        <mc:Choice xmlns:a14="http://schemas.microsoft.com/office/drawing/2010/main" Requires="a14">
          <p:sp>
            <p:nvSpPr>
              <p:cNvPr id="5" name="Rectangle 4"/>
              <p:cNvSpPr/>
              <p:nvPr/>
            </p:nvSpPr>
            <p:spPr>
              <a:xfrm>
                <a:off x="5699971" y="1100544"/>
                <a:ext cx="3607588" cy="6690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𝑃𝑀𝐼</m:t>
                      </m:r>
                      <m:d>
                        <m:dPr>
                          <m:ctrlPr>
                            <a:rPr lang="en-US" i="1">
                              <a:latin typeface="Cambria Math" charset="0"/>
                            </a:rPr>
                          </m:ctrlPr>
                        </m:dPr>
                        <m:e>
                          <m:r>
                            <a:rPr lang="en-US" i="1">
                              <a:latin typeface="Cambria Math" charset="0"/>
                            </a:rPr>
                            <m:t>𝑤</m:t>
                          </m:r>
                          <m:r>
                            <a:rPr lang="en-US" i="1">
                              <a:latin typeface="Cambria Math" charset="0"/>
                            </a:rPr>
                            <m:t>1,</m:t>
                          </m:r>
                          <m:r>
                            <a:rPr lang="en-US" i="1">
                              <a:latin typeface="Cambria Math" charset="0"/>
                            </a:rPr>
                            <m:t>𝑤</m:t>
                          </m:r>
                          <m:r>
                            <a:rPr lang="en-US" i="1">
                              <a:latin typeface="Cambria Math" charset="0"/>
                            </a:rPr>
                            <m:t>2</m:t>
                          </m:r>
                        </m:e>
                      </m:d>
                      <m:r>
                        <a:rPr lang="en-US" i="1">
                          <a:latin typeface="Cambria Math" charset="0"/>
                        </a:rPr>
                        <m:t>=</m:t>
                      </m:r>
                      <m:f>
                        <m:fPr>
                          <m:ctrlPr>
                            <a:rPr lang="bg-BG" i="1">
                              <a:latin typeface="Cambria Math" charset="0"/>
                            </a:rPr>
                          </m:ctrlPr>
                        </m:fPr>
                        <m:num>
                          <m:r>
                            <a:rPr lang="en-US" i="1">
                              <a:latin typeface="Cambria Math" charset="0"/>
                            </a:rPr>
                            <m:t>𝑃</m:t>
                          </m:r>
                          <m:r>
                            <a:rPr lang="en-US" i="1">
                              <a:latin typeface="Cambria Math" charset="0"/>
                            </a:rPr>
                            <m:t>(</m:t>
                          </m:r>
                          <m:r>
                            <a:rPr lang="en-US" i="1">
                              <a:latin typeface="Cambria Math" charset="0"/>
                            </a:rPr>
                            <m:t>𝑤</m:t>
                          </m:r>
                          <m:r>
                            <a:rPr lang="en-US" i="1">
                              <a:latin typeface="Cambria Math" charset="0"/>
                            </a:rPr>
                            <m:t>1</m:t>
                          </m:r>
                          <m:r>
                            <a:rPr lang="en-US" i="1">
                              <a:latin typeface="Cambria Math" charset="0"/>
                            </a:rPr>
                            <m:t>𝑎</m:t>
                          </m:r>
                          <m:r>
                            <a:rPr lang="en-US" i="1">
                              <a:latin typeface="Cambria Math" charset="0"/>
                              <a:ea typeface="Cambria Math" charset="0"/>
                              <a:cs typeface="Cambria Math" charset="0"/>
                            </a:rPr>
                            <m:t>∧</m:t>
                          </m:r>
                          <m:r>
                            <a:rPr lang="en-US" i="1">
                              <a:latin typeface="Cambria Math" charset="0"/>
                              <a:ea typeface="Cambria Math" charset="0"/>
                              <a:cs typeface="Cambria Math" charset="0"/>
                            </a:rPr>
                            <m:t>𝑤</m:t>
                          </m:r>
                          <m:r>
                            <a:rPr lang="en-US" i="1">
                              <a:latin typeface="Cambria Math" charset="0"/>
                              <a:ea typeface="Cambria Math" charset="0"/>
                              <a:cs typeface="Cambria Math" charset="0"/>
                            </a:rPr>
                            <m:t>2)</m:t>
                          </m:r>
                        </m:num>
                        <m:den>
                          <m:r>
                            <a:rPr lang="en-US" i="1">
                              <a:latin typeface="Cambria Math" charset="0"/>
                            </a:rPr>
                            <m:t>𝑃</m:t>
                          </m:r>
                          <m:d>
                            <m:dPr>
                              <m:ctrlPr>
                                <a:rPr lang="en-US" i="1">
                                  <a:latin typeface="Cambria Math" charset="0"/>
                                </a:rPr>
                              </m:ctrlPr>
                            </m:dPr>
                            <m:e>
                              <m:r>
                                <a:rPr lang="en-US" i="1">
                                  <a:latin typeface="Cambria Math" charset="0"/>
                                </a:rPr>
                                <m:t>𝑤</m:t>
                              </m:r>
                              <m:r>
                                <a:rPr lang="en-US" i="1">
                                  <a:latin typeface="Cambria Math" charset="0"/>
                                </a:rPr>
                                <m:t>1</m:t>
                              </m:r>
                            </m:e>
                          </m:d>
                          <m:r>
                            <a:rPr lang="en-US" i="1">
                              <a:latin typeface="Cambria Math" charset="0"/>
                            </a:rPr>
                            <m:t>𝑃</m:t>
                          </m:r>
                          <m:r>
                            <a:rPr lang="en-US" i="1">
                              <a:latin typeface="Cambria Math" charset="0"/>
                            </a:rPr>
                            <m:t>(</m:t>
                          </m:r>
                          <m:r>
                            <a:rPr lang="en-US" i="1">
                              <a:latin typeface="Cambria Math" charset="0"/>
                            </a:rPr>
                            <m:t>𝑤</m:t>
                          </m:r>
                          <m:r>
                            <a:rPr lang="en-US" i="1">
                              <a:latin typeface="Cambria Math" charset="0"/>
                            </a:rPr>
                            <m:t>2)</m:t>
                          </m:r>
                        </m:den>
                      </m:f>
                    </m:oMath>
                  </m:oMathPara>
                </a14:m>
                <a:endParaRPr lang="en-US" dirty="0"/>
              </a:p>
            </p:txBody>
          </p:sp>
        </mc:Choice>
        <mc:Fallback>
          <p:sp>
            <p:nvSpPr>
              <p:cNvPr id="5" name="Rectangle 4"/>
              <p:cNvSpPr>
                <a:spLocks noRot="1" noChangeAspect="1" noMove="1" noResize="1" noEditPoints="1" noAdjustHandles="1" noChangeArrowheads="1" noChangeShapeType="1" noTextEdit="1"/>
              </p:cNvSpPr>
              <p:nvPr/>
            </p:nvSpPr>
            <p:spPr>
              <a:xfrm>
                <a:off x="5699971" y="1100544"/>
                <a:ext cx="3607588" cy="669094"/>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ectangle 5"/>
              <p:cNvSpPr/>
              <p:nvPr/>
            </p:nvSpPr>
            <p:spPr>
              <a:xfrm>
                <a:off x="5314951" y="4030176"/>
                <a:ext cx="5073377" cy="771621"/>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b="1" i="1">
                          <a:latin typeface="Cambria Math" charset="0"/>
                        </a:rPr>
                        <m:t>𝑺𝑶</m:t>
                      </m:r>
                      <m:d>
                        <m:dPr>
                          <m:ctrlPr>
                            <a:rPr lang="en-US" b="1" i="1">
                              <a:latin typeface="Cambria Math" charset="0"/>
                            </a:rPr>
                          </m:ctrlPr>
                        </m:dPr>
                        <m:e>
                          <m:r>
                            <a:rPr lang="en-US" b="1" i="1">
                              <a:latin typeface="Cambria Math" charset="0"/>
                            </a:rPr>
                            <m:t>𝒘</m:t>
                          </m:r>
                        </m:e>
                      </m:d>
                      <m:r>
                        <a:rPr lang="en-US" b="1" i="1">
                          <a:latin typeface="Cambria Math" charset="0"/>
                        </a:rPr>
                        <m:t>= </m:t>
                      </m:r>
                      <m:nary>
                        <m:naryPr>
                          <m:chr m:val="∑"/>
                          <m:supHide m:val="on"/>
                          <m:ctrlPr>
                            <a:rPr lang="en-US" b="1" i="1">
                              <a:latin typeface="Cambria Math" charset="0"/>
                            </a:rPr>
                          </m:ctrlPr>
                        </m:naryPr>
                        <m:sub>
                          <m:r>
                            <m:rPr>
                              <m:brk m:alnAt="7"/>
                            </m:rPr>
                            <a:rPr lang="en-US" b="1" i="1">
                              <a:latin typeface="Cambria Math" charset="0"/>
                            </a:rPr>
                            <m:t>𝒘</m:t>
                          </m:r>
                          <m:r>
                            <a:rPr lang="en-US" b="1" i="1">
                              <a:latin typeface="Cambria Math" charset="0"/>
                            </a:rPr>
                            <m:t>′∈</m:t>
                          </m:r>
                          <m:sSup>
                            <m:sSupPr>
                              <m:ctrlPr>
                                <a:rPr lang="en-US" b="1" i="1">
                                  <a:latin typeface="Cambria Math" charset="0"/>
                                  <a:ea typeface="Cambria Math" charset="0"/>
                                  <a:cs typeface="Cambria Math" charset="0"/>
                                </a:rPr>
                              </m:ctrlPr>
                            </m:sSupPr>
                            <m:e>
                              <m:r>
                                <a:rPr lang="en-US" b="1" i="1">
                                  <a:latin typeface="Cambria Math" charset="0"/>
                                  <a:ea typeface="Cambria Math" charset="0"/>
                                  <a:cs typeface="Cambria Math" charset="0"/>
                                </a:rPr>
                                <m:t>𝑷</m:t>
                              </m:r>
                            </m:e>
                            <m:sup>
                              <m:r>
                                <a:rPr lang="en-US" b="1" i="1">
                                  <a:latin typeface="Cambria Math" charset="0"/>
                                  <a:ea typeface="Cambria Math" charset="0"/>
                                  <a:cs typeface="Cambria Math" charset="0"/>
                                </a:rPr>
                                <m:t>+</m:t>
                              </m:r>
                            </m:sup>
                          </m:sSup>
                        </m:sub>
                        <m:sup/>
                        <m:e>
                          <m:r>
                            <a:rPr lang="en-US" b="1" i="1">
                              <a:latin typeface="Cambria Math" charset="0"/>
                            </a:rPr>
                            <m:t>𝑷𝑴𝑰</m:t>
                          </m:r>
                          <m:d>
                            <m:dPr>
                              <m:ctrlPr>
                                <a:rPr lang="en-US" b="1" i="1">
                                  <a:latin typeface="Cambria Math" charset="0"/>
                                </a:rPr>
                              </m:ctrlPr>
                            </m:dPr>
                            <m:e>
                              <m:r>
                                <a:rPr lang="en-US" b="1" i="1">
                                  <a:latin typeface="Cambria Math" charset="0"/>
                                </a:rPr>
                                <m:t>𝒘</m:t>
                              </m:r>
                              <m:r>
                                <a:rPr lang="en-US" b="1" i="1">
                                  <a:latin typeface="Cambria Math" charset="0"/>
                                </a:rPr>
                                <m:t>,</m:t>
                              </m:r>
                              <m:sSup>
                                <m:sSupPr>
                                  <m:ctrlPr>
                                    <a:rPr lang="en-US" b="1" i="1">
                                      <a:latin typeface="Cambria Math" charset="0"/>
                                    </a:rPr>
                                  </m:ctrlPr>
                                </m:sSupPr>
                                <m:e>
                                  <m:r>
                                    <a:rPr lang="en-US" b="1" i="1">
                                      <a:latin typeface="Cambria Math" charset="0"/>
                                    </a:rPr>
                                    <m:t>𝒘</m:t>
                                  </m:r>
                                </m:e>
                                <m:sup>
                                  <m:r>
                                    <a:rPr lang="en-US" b="1" i="1">
                                      <a:latin typeface="Cambria Math" charset="0"/>
                                    </a:rPr>
                                    <m:t>′</m:t>
                                  </m:r>
                                </m:sup>
                              </m:sSup>
                            </m:e>
                          </m:d>
                          <m:r>
                            <a:rPr lang="en-US" b="1" i="1">
                              <a:latin typeface="Cambria Math" charset="0"/>
                            </a:rPr>
                            <m:t>− </m:t>
                          </m:r>
                          <m:nary>
                            <m:naryPr>
                              <m:chr m:val="∑"/>
                              <m:supHide m:val="on"/>
                              <m:ctrlPr>
                                <a:rPr lang="en-US" b="1" i="1">
                                  <a:latin typeface="Cambria Math" charset="0"/>
                                </a:rPr>
                              </m:ctrlPr>
                            </m:naryPr>
                            <m:sub>
                              <m:r>
                                <m:rPr>
                                  <m:brk m:alnAt="7"/>
                                </m:rPr>
                                <a:rPr lang="en-US" b="1" i="1">
                                  <a:latin typeface="Cambria Math" charset="0"/>
                                </a:rPr>
                                <m:t>𝒘</m:t>
                              </m:r>
                              <m:r>
                                <a:rPr lang="en-US" b="1" i="1">
                                  <a:latin typeface="Cambria Math" charset="0"/>
                                </a:rPr>
                                <m:t>′∈</m:t>
                              </m:r>
                              <m:sSup>
                                <m:sSupPr>
                                  <m:ctrlPr>
                                    <a:rPr lang="en-US" b="1" i="1">
                                      <a:latin typeface="Cambria Math" charset="0"/>
                                      <a:ea typeface="Cambria Math" charset="0"/>
                                      <a:cs typeface="Cambria Math" charset="0"/>
                                    </a:rPr>
                                  </m:ctrlPr>
                                </m:sSupPr>
                                <m:e>
                                  <m:r>
                                    <a:rPr lang="en-US" b="1" i="1">
                                      <a:latin typeface="Cambria Math" charset="0"/>
                                      <a:ea typeface="Cambria Math" charset="0"/>
                                      <a:cs typeface="Cambria Math" charset="0"/>
                                    </a:rPr>
                                    <m:t>𝑷</m:t>
                                  </m:r>
                                </m:e>
                                <m:sup>
                                  <m:r>
                                    <a:rPr lang="en-US" b="1" i="1">
                                      <a:latin typeface="Cambria Math" charset="0"/>
                                      <a:ea typeface="Cambria Math" charset="0"/>
                                      <a:cs typeface="Cambria Math" charset="0"/>
                                    </a:rPr>
                                    <m:t>−</m:t>
                                  </m:r>
                                </m:sup>
                              </m:sSup>
                            </m:sub>
                            <m:sup/>
                            <m:e>
                              <m:r>
                                <a:rPr lang="en-US" b="1" i="1">
                                  <a:latin typeface="Cambria Math" charset="0"/>
                                </a:rPr>
                                <m:t>𝑷𝑴𝑰</m:t>
                              </m:r>
                              <m:r>
                                <a:rPr lang="en-US" b="1" i="1">
                                  <a:latin typeface="Cambria Math" charset="0"/>
                                </a:rPr>
                                <m:t>(</m:t>
                              </m:r>
                              <m:r>
                                <a:rPr lang="en-US" b="1" i="1">
                                  <a:latin typeface="Cambria Math" charset="0"/>
                                </a:rPr>
                                <m:t>𝒘</m:t>
                              </m:r>
                              <m:r>
                                <a:rPr lang="en-US" b="1" i="1">
                                  <a:latin typeface="Cambria Math" charset="0"/>
                                </a:rPr>
                                <m:t>,</m:t>
                              </m:r>
                              <m:r>
                                <a:rPr lang="en-US" b="1" i="1">
                                  <a:latin typeface="Cambria Math" charset="0"/>
                                </a:rPr>
                                <m:t>𝒘</m:t>
                              </m:r>
                              <m:r>
                                <a:rPr lang="en-US" b="1" i="1">
                                  <a:latin typeface="Cambria Math" charset="0"/>
                                </a:rPr>
                                <m:t>′)</m:t>
                              </m:r>
                            </m:e>
                          </m:nary>
                        </m:e>
                      </m:nary>
                    </m:oMath>
                  </m:oMathPara>
                </a14:m>
                <a:endParaRPr lang="en-US" dirty="0"/>
              </a:p>
            </p:txBody>
          </p:sp>
        </mc:Choice>
        <mc:Fallback>
          <p:sp>
            <p:nvSpPr>
              <p:cNvPr id="6" name="Rectangle 5"/>
              <p:cNvSpPr>
                <a:spLocks noRot="1" noChangeAspect="1" noMove="1" noResize="1" noEditPoints="1" noAdjustHandles="1" noChangeArrowheads="1" noChangeShapeType="1" noTextEdit="1"/>
              </p:cNvSpPr>
              <p:nvPr/>
            </p:nvSpPr>
            <p:spPr>
              <a:xfrm>
                <a:off x="5314951" y="4030176"/>
                <a:ext cx="5073377" cy="771621"/>
              </a:xfrm>
              <a:prstGeom prst="rect">
                <a:avLst/>
              </a:prstGeom>
              <a:blipFill rotWithShape="0">
                <a:blip r:embed="rId3"/>
                <a:stretch>
                  <a:fillRect/>
                </a:stretch>
              </a:blipFill>
            </p:spPr>
            <p:txBody>
              <a:bodyPr/>
              <a:lstStyle/>
              <a:p>
                <a:r>
                  <a:rPr lang="en-US">
                    <a:noFill/>
                  </a:rPr>
                  <a:t> </a:t>
                </a:r>
              </a:p>
            </p:txBody>
          </p:sp>
        </mc:Fallback>
      </mc:AlternateContent>
      <p:sp>
        <p:nvSpPr>
          <p:cNvPr id="7" name="TextBox 6"/>
          <p:cNvSpPr txBox="1"/>
          <p:nvPr/>
        </p:nvSpPr>
        <p:spPr>
          <a:xfrm>
            <a:off x="3697872" y="2372478"/>
            <a:ext cx="5046079" cy="461665"/>
          </a:xfrm>
          <a:prstGeom prst="rect">
            <a:avLst/>
          </a:prstGeom>
          <a:noFill/>
        </p:spPr>
        <p:txBody>
          <a:bodyPr wrap="square" rtlCol="0">
            <a:spAutoFit/>
          </a:bodyPr>
          <a:lstStyle/>
          <a:p>
            <a:r>
              <a:rPr lang="en-US" sz="2400" b="1" dirty="0" smtClean="0"/>
              <a:t>How “close” two words could be</a:t>
            </a:r>
            <a:endParaRPr lang="en-US" sz="2400" b="1" dirty="0"/>
          </a:p>
        </p:txBody>
      </p:sp>
      <p:sp>
        <p:nvSpPr>
          <p:cNvPr id="8" name="TextBox 7"/>
          <p:cNvSpPr txBox="1"/>
          <p:nvPr/>
        </p:nvSpPr>
        <p:spPr>
          <a:xfrm>
            <a:off x="3319252" y="5248661"/>
            <a:ext cx="5803317" cy="461665"/>
          </a:xfrm>
          <a:prstGeom prst="rect">
            <a:avLst/>
          </a:prstGeom>
          <a:noFill/>
        </p:spPr>
        <p:txBody>
          <a:bodyPr wrap="square" rtlCol="0">
            <a:spAutoFit/>
          </a:bodyPr>
          <a:lstStyle/>
          <a:p>
            <a:r>
              <a:rPr lang="en-US" sz="2400" b="1" dirty="0" smtClean="0"/>
              <a:t>What’s the </a:t>
            </a:r>
            <a:r>
              <a:rPr lang="en-US" sz="2400" b="1" smtClean="0"/>
              <a:t>“Orientation” of each word</a:t>
            </a:r>
            <a:endParaRPr lang="en-US" sz="2400" b="1" dirty="0"/>
          </a:p>
        </p:txBody>
      </p:sp>
    </p:spTree>
    <p:extLst>
      <p:ext uri="{BB962C8B-B14F-4D97-AF65-F5344CB8AC3E}">
        <p14:creationId xmlns:p14="http://schemas.microsoft.com/office/powerpoint/2010/main" val="4031451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0100" y="1109885"/>
            <a:ext cx="7465475" cy="718915"/>
          </a:xfrm>
        </p:spPr>
        <p:txBody>
          <a:bodyPr>
            <a:normAutofit/>
          </a:bodyPr>
          <a:lstStyle/>
          <a:p>
            <a:r>
              <a:rPr lang="en-US" sz="4000" dirty="0" smtClean="0"/>
              <a:t>Semantic Orientation </a:t>
            </a:r>
            <a:r>
              <a:rPr lang="en-US" sz="4000" dirty="0" smtClean="0"/>
              <a:t>Analysis</a:t>
            </a:r>
            <a:endParaRPr lang="en-US" sz="4000" dirty="0"/>
          </a:p>
        </p:txBody>
      </p:sp>
      <p:pic>
        <p:nvPicPr>
          <p:cNvPr id="6" name="Picture 5"/>
          <p:cNvPicPr>
            <a:picLocks noChangeAspect="1"/>
          </p:cNvPicPr>
          <p:nvPr/>
        </p:nvPicPr>
        <p:blipFill>
          <a:blip r:embed="rId2"/>
          <a:stretch>
            <a:fillRect/>
          </a:stretch>
        </p:blipFill>
        <p:spPr>
          <a:xfrm>
            <a:off x="6402304" y="2492764"/>
            <a:ext cx="5554296" cy="3537262"/>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8516" y="2598285"/>
            <a:ext cx="4663788" cy="3090603"/>
          </a:xfrm>
          <a:prstGeom prst="rect">
            <a:avLst/>
          </a:prstGeom>
        </p:spPr>
      </p:pic>
    </p:spTree>
    <p:extLst>
      <p:ext uri="{BB962C8B-B14F-4D97-AF65-F5344CB8AC3E}">
        <p14:creationId xmlns:p14="http://schemas.microsoft.com/office/powerpoint/2010/main" val="10778792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4927" y="1367601"/>
            <a:ext cx="10058400" cy="2501066"/>
          </a:xfrm>
          <a:prstGeom prst="rect">
            <a:avLst/>
          </a:prstGeom>
        </p:spPr>
      </p:pic>
      <p:sp>
        <p:nvSpPr>
          <p:cNvPr id="4" name="TextBox 3"/>
          <p:cNvSpPr txBox="1"/>
          <p:nvPr/>
        </p:nvSpPr>
        <p:spPr>
          <a:xfrm>
            <a:off x="2336702" y="314324"/>
            <a:ext cx="8934850" cy="830997"/>
          </a:xfrm>
          <a:prstGeom prst="rect">
            <a:avLst/>
          </a:prstGeom>
          <a:noFill/>
        </p:spPr>
        <p:txBody>
          <a:bodyPr wrap="square" rtlCol="0">
            <a:spAutoFit/>
          </a:bodyPr>
          <a:lstStyle/>
          <a:p>
            <a:pPr algn="ctr"/>
            <a:r>
              <a:rPr lang="en-US" sz="2400" dirty="0" smtClean="0"/>
              <a:t>SYSTEM DIAGRAM FOR COMBINING FEATURE SELECTION AND PCA</a:t>
            </a:r>
            <a:endParaRPr lang="en-US" sz="2400" dirty="0"/>
          </a:p>
        </p:txBody>
      </p:sp>
      <p:pic>
        <p:nvPicPr>
          <p:cNvPr id="5" name="Picture 4"/>
          <p:cNvPicPr>
            <a:picLocks noChangeAspect="1"/>
          </p:cNvPicPr>
          <p:nvPr/>
        </p:nvPicPr>
        <p:blipFill>
          <a:blip r:embed="rId3"/>
          <a:stretch>
            <a:fillRect/>
          </a:stretch>
        </p:blipFill>
        <p:spPr>
          <a:xfrm>
            <a:off x="6642716" y="3868667"/>
            <a:ext cx="4857436" cy="3034196"/>
          </a:xfrm>
          <a:prstGeom prst="rect">
            <a:avLst/>
          </a:prstGeom>
        </p:spPr>
      </p:pic>
      <p:sp>
        <p:nvSpPr>
          <p:cNvPr id="6" name="TextBox 5"/>
          <p:cNvSpPr txBox="1"/>
          <p:nvPr/>
        </p:nvSpPr>
        <p:spPr>
          <a:xfrm>
            <a:off x="2336702" y="4970266"/>
            <a:ext cx="3785521" cy="830997"/>
          </a:xfrm>
          <a:prstGeom prst="rect">
            <a:avLst/>
          </a:prstGeom>
          <a:noFill/>
        </p:spPr>
        <p:txBody>
          <a:bodyPr wrap="square" rtlCol="0">
            <a:spAutoFit/>
          </a:bodyPr>
          <a:lstStyle/>
          <a:p>
            <a:r>
              <a:rPr lang="en-US" sz="2400" dirty="0" smtClean="0"/>
              <a:t>Visualization of principal </a:t>
            </a:r>
          </a:p>
          <a:p>
            <a:r>
              <a:rPr lang="en-US" sz="2400" dirty="0" smtClean="0"/>
              <a:t>components</a:t>
            </a:r>
            <a:endParaRPr lang="en-US" sz="2400" dirty="0"/>
          </a:p>
        </p:txBody>
      </p:sp>
    </p:spTree>
    <p:extLst>
      <p:ext uri="{BB962C8B-B14F-4D97-AF65-F5344CB8AC3E}">
        <p14:creationId xmlns:p14="http://schemas.microsoft.com/office/powerpoint/2010/main" val="8586844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406223" y="1543050"/>
            <a:ext cx="8195102" cy="5129211"/>
            <a:chOff x="5763785" y="2599832"/>
            <a:chExt cx="6673858" cy="4335572"/>
          </a:xfrm>
        </p:grpSpPr>
        <p:pic>
          <p:nvPicPr>
            <p:cNvPr id="3" name="Picture 2"/>
            <p:cNvPicPr>
              <a:picLocks noChangeAspect="1"/>
            </p:cNvPicPr>
            <p:nvPr/>
          </p:nvPicPr>
          <p:blipFill>
            <a:blip r:embed="rId2"/>
            <a:stretch>
              <a:fillRect/>
            </a:stretch>
          </p:blipFill>
          <p:spPr>
            <a:xfrm>
              <a:off x="5763785" y="2599832"/>
              <a:ext cx="6673858" cy="4335572"/>
            </a:xfrm>
            <a:prstGeom prst="rect">
              <a:avLst/>
            </a:prstGeom>
          </p:spPr>
        </p:pic>
        <p:sp>
          <p:nvSpPr>
            <p:cNvPr id="4" name="Oval 3"/>
            <p:cNvSpPr/>
            <p:nvPr/>
          </p:nvSpPr>
          <p:spPr>
            <a:xfrm rot="17396583">
              <a:off x="6750711" y="4324906"/>
              <a:ext cx="731934" cy="17372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rot="4905682">
              <a:off x="6664257" y="5080618"/>
              <a:ext cx="874595" cy="32119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154992" y="4767618"/>
              <a:ext cx="874595" cy="32119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p:cNvSpPr txBox="1"/>
          <p:nvPr/>
        </p:nvSpPr>
        <p:spPr>
          <a:xfrm>
            <a:off x="5039948" y="822486"/>
            <a:ext cx="2927652" cy="461665"/>
          </a:xfrm>
          <a:prstGeom prst="rect">
            <a:avLst/>
          </a:prstGeom>
          <a:noFill/>
        </p:spPr>
        <p:txBody>
          <a:bodyPr wrap="square" rtlCol="0">
            <a:spAutoFit/>
          </a:bodyPr>
          <a:lstStyle/>
          <a:p>
            <a:pPr algn="ctr"/>
            <a:r>
              <a:rPr lang="en-US" sz="2400" smtClean="0"/>
              <a:t>Final visualization</a:t>
            </a:r>
            <a:endParaRPr lang="en-US" sz="2400" dirty="0"/>
          </a:p>
        </p:txBody>
      </p:sp>
    </p:spTree>
    <p:extLst>
      <p:ext uri="{BB962C8B-B14F-4D97-AF65-F5344CB8AC3E}">
        <p14:creationId xmlns:p14="http://schemas.microsoft.com/office/powerpoint/2010/main" val="8201492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27785" y="2145323"/>
            <a:ext cx="1699846" cy="923330"/>
          </a:xfrm>
          <a:prstGeom prst="rect">
            <a:avLst/>
          </a:prstGeom>
          <a:noFill/>
        </p:spPr>
        <p:txBody>
          <a:bodyPr wrap="square" rtlCol="0">
            <a:spAutoFit/>
          </a:bodyPr>
          <a:lstStyle/>
          <a:p>
            <a:r>
              <a:rPr lang="en-US" dirty="0" smtClean="0"/>
              <a:t>End</a:t>
            </a:r>
          </a:p>
          <a:p>
            <a:endParaRPr lang="en-US" dirty="0"/>
          </a:p>
          <a:p>
            <a:r>
              <a:rPr lang="en-US" dirty="0" smtClean="0"/>
              <a:t>Q&amp;A</a:t>
            </a:r>
            <a:endParaRPr lang="en-US" dirty="0"/>
          </a:p>
        </p:txBody>
      </p:sp>
      <p:pic>
        <p:nvPicPr>
          <p:cNvPr id="3"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0325" y="1397000"/>
            <a:ext cx="8686800" cy="4351338"/>
          </a:xfrm>
          <a:prstGeom prst="rect">
            <a:avLst/>
          </a:prstGeom>
        </p:spPr>
      </p:pic>
    </p:spTree>
    <p:extLst>
      <p:ext uri="{BB962C8B-B14F-4D97-AF65-F5344CB8AC3E}">
        <p14:creationId xmlns:p14="http://schemas.microsoft.com/office/powerpoint/2010/main" val="16976251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51999" y="1451830"/>
            <a:ext cx="3393538" cy="1280890"/>
          </a:xfrm>
        </p:spPr>
        <p:txBody>
          <a:bodyPr/>
          <a:lstStyle/>
          <a:p>
            <a:r>
              <a:rPr lang="en-US" smtClean="0"/>
              <a:t>Data</a:t>
            </a:r>
            <a:endParaRPr lang="en-US" dirty="0"/>
          </a:p>
        </p:txBody>
      </p:sp>
      <p:sp>
        <p:nvSpPr>
          <p:cNvPr id="3" name="Content Placeholder 2"/>
          <p:cNvSpPr>
            <a:spLocks noGrp="1"/>
          </p:cNvSpPr>
          <p:nvPr>
            <p:ph idx="1"/>
          </p:nvPr>
        </p:nvSpPr>
        <p:spPr>
          <a:xfrm>
            <a:off x="7343775" y="3052030"/>
            <a:ext cx="4848225" cy="3220183"/>
          </a:xfrm>
        </p:spPr>
        <p:txBody>
          <a:bodyPr/>
          <a:lstStyle/>
          <a:p>
            <a:r>
              <a:rPr lang="en-US" dirty="0" smtClean="0"/>
              <a:t>2000 samples are used</a:t>
            </a:r>
            <a:r>
              <a:rPr lang="en-US" dirty="0" smtClean="0"/>
              <a:t>.</a:t>
            </a:r>
          </a:p>
          <a:p>
            <a:pPr lvl="1"/>
            <a:r>
              <a:rPr lang="en-US" dirty="0" smtClean="0"/>
              <a:t>1000 Positive reviews</a:t>
            </a:r>
          </a:p>
          <a:p>
            <a:pPr lvl="1"/>
            <a:r>
              <a:rPr lang="en-US" dirty="0" smtClean="0"/>
              <a:t>1000 Negative review</a:t>
            </a:r>
            <a:endParaRPr lang="en-US" dirty="0" smtClean="0"/>
          </a:p>
          <a:p>
            <a:r>
              <a:rPr lang="en-US" sz="1600" dirty="0" smtClean="0"/>
              <a:t>Split into </a:t>
            </a:r>
            <a:r>
              <a:rPr lang="en-US" sz="1600" dirty="0" smtClean="0"/>
              <a:t>training and testing data.</a:t>
            </a:r>
          </a:p>
          <a:p>
            <a:pPr lvl="1"/>
            <a:r>
              <a:rPr lang="en-US" dirty="0" smtClean="0"/>
              <a:t>Training </a:t>
            </a:r>
            <a:r>
              <a:rPr lang="en-US" dirty="0" smtClean="0"/>
              <a:t>data-75%	</a:t>
            </a:r>
            <a:endParaRPr lang="en-US" dirty="0" smtClean="0"/>
          </a:p>
          <a:p>
            <a:pPr lvl="1"/>
            <a:r>
              <a:rPr lang="en-US" sz="1600" dirty="0" smtClean="0"/>
              <a:t>Test </a:t>
            </a:r>
            <a:r>
              <a:rPr lang="en-US" sz="1600" dirty="0" smtClean="0"/>
              <a:t>data=25</a:t>
            </a:r>
            <a:r>
              <a:rPr lang="en-US" sz="1600" dirty="0" smtClean="0"/>
              <a:t>%</a:t>
            </a:r>
            <a:endParaRPr lang="en-US" sz="1600" dirty="0" smtClean="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970" y="3131814"/>
            <a:ext cx="6280798" cy="3140399"/>
          </a:xfrm>
          <a:prstGeom prst="rect">
            <a:avLst/>
          </a:prstGeom>
        </p:spPr>
      </p:pic>
    </p:spTree>
    <p:extLst>
      <p:ext uri="{BB962C8B-B14F-4D97-AF65-F5344CB8AC3E}">
        <p14:creationId xmlns:p14="http://schemas.microsoft.com/office/powerpoint/2010/main" val="2270097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8410" y="3797543"/>
            <a:ext cx="7186246" cy="203981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1083" y="2774955"/>
            <a:ext cx="7200900" cy="495300"/>
          </a:xfrm>
          <a:prstGeom prst="rect">
            <a:avLst/>
          </a:prstGeom>
        </p:spPr>
      </p:pic>
      <p:sp>
        <p:nvSpPr>
          <p:cNvPr id="8" name="Title 1"/>
          <p:cNvSpPr txBox="1">
            <a:spLocks/>
          </p:cNvSpPr>
          <p:nvPr/>
        </p:nvSpPr>
        <p:spPr>
          <a:xfrm>
            <a:off x="3366036" y="1266092"/>
            <a:ext cx="5692239" cy="719871"/>
          </a:xfrm>
          <a:prstGeom prst="rect">
            <a:avLst/>
          </a:prstGeom>
        </p:spPr>
        <p:txBody>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smtClean="0"/>
              <a:t>Sklearn</a:t>
            </a:r>
            <a:r>
              <a:rPr lang="en-US" dirty="0" smtClean="0"/>
              <a:t> Tutorial Problem</a:t>
            </a:r>
            <a:endParaRPr lang="en-US" dirty="0"/>
          </a:p>
        </p:txBody>
      </p:sp>
    </p:spTree>
    <p:extLst>
      <p:ext uri="{BB962C8B-B14F-4D97-AF65-F5344CB8AC3E}">
        <p14:creationId xmlns:p14="http://schemas.microsoft.com/office/powerpoint/2010/main" val="3505491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45044" y="747934"/>
            <a:ext cx="8911687" cy="1280890"/>
          </a:xfrm>
          <a:prstGeom prst="rect">
            <a:avLst/>
          </a:prstGeom>
        </p:spPr>
        <p:txBody>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mtClean="0"/>
              <a:t>TFIDVECTORIZER</a:t>
            </a:r>
            <a:endParaRPr lang="en-US" dirty="0"/>
          </a:p>
        </p:txBody>
      </p:sp>
      <p:sp>
        <p:nvSpPr>
          <p:cNvPr id="3" name="TextBox 2"/>
          <p:cNvSpPr txBox="1"/>
          <p:nvPr/>
        </p:nvSpPr>
        <p:spPr>
          <a:xfrm>
            <a:off x="1695533" y="2519990"/>
            <a:ext cx="5090554" cy="3693319"/>
          </a:xfrm>
          <a:prstGeom prst="rect">
            <a:avLst/>
          </a:prstGeom>
          <a:noFill/>
        </p:spPr>
        <p:txBody>
          <a:bodyPr wrap="square" rtlCol="0">
            <a:spAutoFit/>
          </a:bodyPr>
          <a:lstStyle/>
          <a:p>
            <a:r>
              <a:rPr lang="en-US" dirty="0"/>
              <a:t>In </a:t>
            </a:r>
            <a:r>
              <a:rPr lang="en-US" dirty="0">
                <a:hlinkClick r:id="rId2" tooltip="Information retrieval"/>
              </a:rPr>
              <a:t>information retrieval</a:t>
            </a:r>
            <a:r>
              <a:rPr lang="en-US" dirty="0"/>
              <a:t>, </a:t>
            </a:r>
            <a:r>
              <a:rPr lang="en-US" dirty="0" err="1"/>
              <a:t>tf</a:t>
            </a:r>
            <a:r>
              <a:rPr lang="en-US" dirty="0"/>
              <a:t>–</a:t>
            </a:r>
            <a:r>
              <a:rPr lang="en-US" dirty="0" err="1"/>
              <a:t>idf</a:t>
            </a:r>
            <a:r>
              <a:rPr lang="en-US" dirty="0"/>
              <a:t>, short for term frequency–inverse document frequency, is a numerical statistic that is intended to reflect how important a word is to a </a:t>
            </a:r>
            <a:r>
              <a:rPr lang="en-US" dirty="0">
                <a:hlinkClick r:id="rId3" tooltip="Document"/>
              </a:rPr>
              <a:t>document</a:t>
            </a:r>
            <a:r>
              <a:rPr lang="en-US" dirty="0"/>
              <a:t> in a collection or </a:t>
            </a:r>
            <a:r>
              <a:rPr lang="en-US" dirty="0">
                <a:hlinkClick r:id="rId4" tooltip="Text corpus"/>
              </a:rPr>
              <a:t>corpus</a:t>
            </a:r>
            <a:r>
              <a:rPr lang="en-US" dirty="0"/>
              <a:t>.</a:t>
            </a:r>
            <a:r>
              <a:rPr lang="en-US" baseline="30000" dirty="0">
                <a:hlinkClick r:id="rId5"/>
              </a:rPr>
              <a:t>[1]</a:t>
            </a:r>
            <a:r>
              <a:rPr lang="en-US" baseline="30000" dirty="0"/>
              <a:t>:8</a:t>
            </a:r>
            <a:r>
              <a:rPr lang="en-US" dirty="0"/>
              <a:t> It is often used as a weighting factor in information retrieval and </a:t>
            </a:r>
            <a:r>
              <a:rPr lang="en-US" dirty="0">
                <a:hlinkClick r:id="rId6" tooltip="Text mining"/>
              </a:rPr>
              <a:t>text mining</a:t>
            </a:r>
            <a:r>
              <a:rPr lang="en-US" dirty="0"/>
              <a:t>. The </a:t>
            </a:r>
            <a:r>
              <a:rPr lang="en-US" dirty="0" err="1"/>
              <a:t>tf-idf</a:t>
            </a:r>
            <a:r>
              <a:rPr lang="en-US" dirty="0"/>
              <a:t> value increases </a:t>
            </a:r>
            <a:r>
              <a:rPr lang="en-US" dirty="0">
                <a:hlinkClick r:id="rId7" tooltip="Proportionality (mathematics)"/>
              </a:rPr>
              <a:t>proportionally</a:t>
            </a:r>
            <a:r>
              <a:rPr lang="en-US" dirty="0"/>
              <a:t> to the number of times a word appears in the document, but is offset by the frequency of the word in the corpus, which helps to adjust for the fact that some words appear more frequently in general.</a:t>
            </a:r>
            <a:endParaRPr lang="en-US" dirty="0"/>
          </a:p>
        </p:txBody>
      </p:sp>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20477" y="2782566"/>
            <a:ext cx="4106223" cy="2540000"/>
          </a:xfrm>
          <a:prstGeom prst="rect">
            <a:avLst/>
          </a:prstGeom>
        </p:spPr>
      </p:pic>
    </p:spTree>
    <p:extLst>
      <p:ext uri="{BB962C8B-B14F-4D97-AF65-F5344CB8AC3E}">
        <p14:creationId xmlns:p14="http://schemas.microsoft.com/office/powerpoint/2010/main" val="9769286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382536" y="322506"/>
            <a:ext cx="4569735" cy="3065463"/>
          </a:xfrm>
          <a:prstGeom prst="rect">
            <a:avLst/>
          </a:prstGeom>
        </p:spPr>
      </p:pic>
      <p:pic>
        <p:nvPicPr>
          <p:cNvPr id="9" name="Picture 8"/>
          <p:cNvPicPr>
            <a:picLocks noChangeAspect="1"/>
          </p:cNvPicPr>
          <p:nvPr/>
        </p:nvPicPr>
        <p:blipFill>
          <a:blip r:embed="rId3"/>
          <a:stretch>
            <a:fillRect/>
          </a:stretch>
        </p:blipFill>
        <p:spPr>
          <a:xfrm>
            <a:off x="1382536" y="3665927"/>
            <a:ext cx="4569735" cy="3192073"/>
          </a:xfrm>
          <a:prstGeom prst="rect">
            <a:avLst/>
          </a:prstGeom>
        </p:spPr>
      </p:pic>
      <p:pic>
        <p:nvPicPr>
          <p:cNvPr id="10" name="Picture 9"/>
          <p:cNvPicPr>
            <a:picLocks noChangeAspect="1"/>
          </p:cNvPicPr>
          <p:nvPr/>
        </p:nvPicPr>
        <p:blipFill>
          <a:blip r:embed="rId4"/>
          <a:stretch>
            <a:fillRect/>
          </a:stretch>
        </p:blipFill>
        <p:spPr>
          <a:xfrm>
            <a:off x="6581775" y="322506"/>
            <a:ext cx="4799746" cy="3065463"/>
          </a:xfrm>
          <a:prstGeom prst="rect">
            <a:avLst/>
          </a:prstGeom>
        </p:spPr>
      </p:pic>
      <p:sp>
        <p:nvSpPr>
          <p:cNvPr id="11" name="TextBox 10"/>
          <p:cNvSpPr txBox="1"/>
          <p:nvPr/>
        </p:nvSpPr>
        <p:spPr>
          <a:xfrm>
            <a:off x="7186613" y="4043361"/>
            <a:ext cx="4519611" cy="1569660"/>
          </a:xfrm>
          <a:prstGeom prst="rect">
            <a:avLst/>
          </a:prstGeom>
          <a:noFill/>
        </p:spPr>
        <p:txBody>
          <a:bodyPr wrap="square" rtlCol="0">
            <a:spAutoFit/>
          </a:bodyPr>
          <a:lstStyle/>
          <a:p>
            <a:r>
              <a:rPr lang="en-US" sz="2400" dirty="0" smtClean="0"/>
              <a:t>Impact of </a:t>
            </a:r>
            <a:r>
              <a:rPr lang="en-US" sz="2400" dirty="0" err="1" smtClean="0"/>
              <a:t>min_df</a:t>
            </a:r>
            <a:r>
              <a:rPr lang="en-US" sz="2400" dirty="0" smtClean="0"/>
              <a:t>, </a:t>
            </a:r>
            <a:r>
              <a:rPr lang="en-US" sz="2400" dirty="0" err="1" smtClean="0"/>
              <a:t>max_df</a:t>
            </a:r>
            <a:r>
              <a:rPr lang="en-US" sz="2400" dirty="0" smtClean="0"/>
              <a:t> and </a:t>
            </a:r>
            <a:r>
              <a:rPr lang="en-US" sz="2400" dirty="0" err="1" smtClean="0"/>
              <a:t>ngram</a:t>
            </a:r>
            <a:r>
              <a:rPr lang="en-US" sz="2400" dirty="0" smtClean="0"/>
              <a:t> upper bound on the number of extracted features</a:t>
            </a:r>
            <a:endParaRPr lang="en-US" sz="2400" dirty="0"/>
          </a:p>
        </p:txBody>
      </p:sp>
    </p:spTree>
    <p:extLst>
      <p:ext uri="{BB962C8B-B14F-4D97-AF65-F5344CB8AC3E}">
        <p14:creationId xmlns:p14="http://schemas.microsoft.com/office/powerpoint/2010/main" val="6019342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20562" y="3533529"/>
            <a:ext cx="4934188" cy="3196392"/>
          </a:xfr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0239" b="50786"/>
          <a:stretch/>
        </p:blipFill>
        <p:spPr>
          <a:xfrm>
            <a:off x="1541033" y="403994"/>
            <a:ext cx="4219171" cy="3129535"/>
          </a:xfrm>
          <a:prstGeom prst="rect">
            <a:avLst/>
          </a:prstGeom>
        </p:spPr>
      </p:pic>
      <p:sp>
        <p:nvSpPr>
          <p:cNvPr id="12" name="TextBox 11"/>
          <p:cNvSpPr txBox="1"/>
          <p:nvPr/>
        </p:nvSpPr>
        <p:spPr>
          <a:xfrm>
            <a:off x="6415087" y="1091598"/>
            <a:ext cx="5545138" cy="1754326"/>
          </a:xfrm>
          <a:prstGeom prst="rect">
            <a:avLst/>
          </a:prstGeom>
          <a:noFill/>
        </p:spPr>
        <p:txBody>
          <a:bodyPr wrap="square" rtlCol="0">
            <a:spAutoFit/>
          </a:bodyPr>
          <a:lstStyle/>
          <a:p>
            <a:r>
              <a:rPr lang="en-US" dirty="0"/>
              <a:t>In </a:t>
            </a:r>
            <a:r>
              <a:rPr lang="en-US" dirty="0">
                <a:hlinkClick r:id="rId4" tooltip="Machine learning"/>
              </a:rPr>
              <a:t>machine learning</a:t>
            </a:r>
            <a:r>
              <a:rPr lang="en-US" dirty="0"/>
              <a:t>, support vector machines (SVMs, also support vector networks</a:t>
            </a:r>
            <a:r>
              <a:rPr lang="en-US" dirty="0">
                <a:hlinkClick r:id="rId5"/>
              </a:rPr>
              <a:t>[1]</a:t>
            </a:r>
            <a:r>
              <a:rPr lang="en-US" dirty="0"/>
              <a:t>) are </a:t>
            </a:r>
            <a:r>
              <a:rPr lang="en-US" dirty="0">
                <a:hlinkClick r:id="rId6" tooltip="Supervised learning"/>
              </a:rPr>
              <a:t>supervised learning</a:t>
            </a:r>
            <a:r>
              <a:rPr lang="en-US" dirty="0"/>
              <a:t> models with associated learning </a:t>
            </a:r>
            <a:r>
              <a:rPr lang="en-US" dirty="0">
                <a:hlinkClick r:id="rId7" tooltip="Algorithm"/>
              </a:rPr>
              <a:t>algorithms</a:t>
            </a:r>
            <a:r>
              <a:rPr lang="en-US" dirty="0"/>
              <a:t> that analyze data used for </a:t>
            </a:r>
            <a:r>
              <a:rPr lang="en-US" dirty="0">
                <a:hlinkClick r:id="rId8" tooltip="Statistical classification"/>
              </a:rPr>
              <a:t>classification</a:t>
            </a:r>
            <a:r>
              <a:rPr lang="en-US" dirty="0"/>
              <a:t> and </a:t>
            </a:r>
            <a:r>
              <a:rPr lang="en-US" dirty="0">
                <a:hlinkClick r:id="rId9" tooltip="Regression analysis"/>
              </a:rPr>
              <a:t>regression analysis</a:t>
            </a:r>
            <a:r>
              <a:rPr lang="en-US"/>
              <a:t>. </a:t>
            </a:r>
            <a:endParaRPr lang="en-US" dirty="0"/>
          </a:p>
        </p:txBody>
      </p:sp>
      <p:sp>
        <p:nvSpPr>
          <p:cNvPr id="13" name="TextBox 12"/>
          <p:cNvSpPr txBox="1"/>
          <p:nvPr/>
        </p:nvSpPr>
        <p:spPr>
          <a:xfrm>
            <a:off x="1541033" y="4116062"/>
            <a:ext cx="4474329" cy="2031325"/>
          </a:xfrm>
          <a:prstGeom prst="rect">
            <a:avLst/>
          </a:prstGeom>
          <a:noFill/>
        </p:spPr>
        <p:txBody>
          <a:bodyPr wrap="square" rtlCol="0">
            <a:spAutoFit/>
          </a:bodyPr>
          <a:lstStyle/>
          <a:p>
            <a:r>
              <a:rPr lang="en-US" dirty="0"/>
              <a:t>In </a:t>
            </a:r>
            <a:r>
              <a:rPr lang="en-US" dirty="0">
                <a:hlinkClick r:id="rId10" tooltip="Pattern recognition"/>
              </a:rPr>
              <a:t>pattern recognition</a:t>
            </a:r>
            <a:r>
              <a:rPr lang="en-US" dirty="0"/>
              <a:t>, the k-Nearest Neighbors algorithm (or k-NN for short) is a </a:t>
            </a:r>
            <a:r>
              <a:rPr lang="en-US" dirty="0">
                <a:hlinkClick r:id="rId11" tooltip="Non-parametric statistics"/>
              </a:rPr>
              <a:t>non-parametric</a:t>
            </a:r>
            <a:r>
              <a:rPr lang="en-US" dirty="0"/>
              <a:t> method used for </a:t>
            </a:r>
            <a:r>
              <a:rPr lang="en-US" dirty="0">
                <a:hlinkClick r:id="rId8" tooltip="Statistical classification"/>
              </a:rPr>
              <a:t>classification</a:t>
            </a:r>
            <a:r>
              <a:rPr lang="en-US" dirty="0"/>
              <a:t> and </a:t>
            </a:r>
            <a:r>
              <a:rPr lang="en-US" dirty="0">
                <a:hlinkClick r:id="rId9" tooltip="Regression analysis"/>
              </a:rPr>
              <a:t>regression</a:t>
            </a:r>
            <a:r>
              <a:rPr lang="en-US" dirty="0"/>
              <a:t>.</a:t>
            </a:r>
            <a:r>
              <a:rPr lang="en-US" dirty="0">
                <a:hlinkClick r:id="rId12"/>
              </a:rPr>
              <a:t>[1]</a:t>
            </a:r>
            <a:r>
              <a:rPr lang="en-US" dirty="0"/>
              <a:t> In both cases, the input consists of the k closest training examples in the </a:t>
            </a:r>
            <a:r>
              <a:rPr lang="en-US" dirty="0">
                <a:hlinkClick r:id="rId13" tooltip="Feature space"/>
              </a:rPr>
              <a:t>feature space</a:t>
            </a:r>
            <a:r>
              <a:rPr lang="en-US" dirty="0"/>
              <a:t>. </a:t>
            </a:r>
          </a:p>
        </p:txBody>
      </p:sp>
    </p:spTree>
    <p:extLst>
      <p:ext uri="{BB962C8B-B14F-4D97-AF65-F5344CB8AC3E}">
        <p14:creationId xmlns:p14="http://schemas.microsoft.com/office/powerpoint/2010/main" val="4821038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3936" y="822320"/>
            <a:ext cx="2794239" cy="189230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775" y="3017836"/>
            <a:ext cx="9347200" cy="3390900"/>
          </a:xfrm>
          <a:prstGeom prst="rect">
            <a:avLst/>
          </a:prstGeom>
        </p:spPr>
      </p:pic>
      <p:sp>
        <p:nvSpPr>
          <p:cNvPr id="7" name="TextBox 6"/>
          <p:cNvSpPr txBox="1"/>
          <p:nvPr/>
        </p:nvSpPr>
        <p:spPr>
          <a:xfrm>
            <a:off x="3352800" y="1537639"/>
            <a:ext cx="3457575" cy="461665"/>
          </a:xfrm>
          <a:prstGeom prst="rect">
            <a:avLst/>
          </a:prstGeom>
          <a:noFill/>
        </p:spPr>
        <p:txBody>
          <a:bodyPr wrap="square" rtlCol="0">
            <a:spAutoFit/>
          </a:bodyPr>
          <a:lstStyle/>
          <a:p>
            <a:r>
              <a:rPr lang="en-US" sz="2400" dirty="0" smtClean="0"/>
              <a:t>Evaluation Metrics</a:t>
            </a:r>
            <a:endParaRPr lang="en-US" sz="2400" dirty="0"/>
          </a:p>
        </p:txBody>
      </p:sp>
    </p:spTree>
    <p:extLst>
      <p:ext uri="{BB962C8B-B14F-4D97-AF65-F5344CB8AC3E}">
        <p14:creationId xmlns:p14="http://schemas.microsoft.com/office/powerpoint/2010/main" val="13852229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49479" y="899080"/>
            <a:ext cx="4959715" cy="3074621"/>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8180" y="942980"/>
            <a:ext cx="5026760" cy="303072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8180" y="4150647"/>
            <a:ext cx="4799367" cy="161601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75130" y="4150647"/>
            <a:ext cx="4508412" cy="1648557"/>
          </a:xfrm>
          <a:prstGeom prst="rect">
            <a:avLst/>
          </a:prstGeom>
        </p:spPr>
      </p:pic>
      <p:sp>
        <p:nvSpPr>
          <p:cNvPr id="3" name="TextBox 2"/>
          <p:cNvSpPr txBox="1"/>
          <p:nvPr/>
        </p:nvSpPr>
        <p:spPr>
          <a:xfrm>
            <a:off x="3717333" y="5943608"/>
            <a:ext cx="821059" cy="461665"/>
          </a:xfrm>
          <a:prstGeom prst="rect">
            <a:avLst/>
          </a:prstGeom>
          <a:noFill/>
        </p:spPr>
        <p:txBody>
          <a:bodyPr wrap="none" rtlCol="0">
            <a:spAutoFit/>
          </a:bodyPr>
          <a:lstStyle/>
          <a:p>
            <a:r>
              <a:rPr lang="en-US" sz="2400" smtClean="0"/>
              <a:t>KNN</a:t>
            </a:r>
            <a:endParaRPr lang="en-US" sz="2400"/>
          </a:p>
        </p:txBody>
      </p:sp>
      <p:sp>
        <p:nvSpPr>
          <p:cNvPr id="9" name="TextBox 8"/>
          <p:cNvSpPr txBox="1"/>
          <p:nvPr/>
        </p:nvSpPr>
        <p:spPr>
          <a:xfrm>
            <a:off x="8537104" y="5976150"/>
            <a:ext cx="1784463" cy="461665"/>
          </a:xfrm>
          <a:prstGeom prst="rect">
            <a:avLst/>
          </a:prstGeom>
          <a:noFill/>
        </p:spPr>
        <p:txBody>
          <a:bodyPr wrap="none" rtlCol="0">
            <a:spAutoFit/>
          </a:bodyPr>
          <a:lstStyle/>
          <a:p>
            <a:r>
              <a:rPr lang="en-US" sz="2400" smtClean="0"/>
              <a:t>Linear SVC</a:t>
            </a:r>
            <a:endParaRPr lang="en-US" sz="2400" dirty="0"/>
          </a:p>
        </p:txBody>
      </p:sp>
    </p:spTree>
    <p:extLst>
      <p:ext uri="{BB962C8B-B14F-4D97-AF65-F5344CB8AC3E}">
        <p14:creationId xmlns:p14="http://schemas.microsoft.com/office/powerpoint/2010/main" val="20612815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1592140" y="145037"/>
            <a:ext cx="4894385" cy="2554885"/>
          </a:xfrm>
          <a:prstGeom prst="rect">
            <a:avLst/>
          </a:prstGeom>
        </p:spPr>
      </p:pic>
      <p:pic>
        <p:nvPicPr>
          <p:cNvPr id="7" name="Picture 6"/>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7044103" y="145037"/>
            <a:ext cx="4671647" cy="255488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8820" y="2813541"/>
            <a:ext cx="4661023" cy="108477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4190" y="2805548"/>
            <a:ext cx="4951472" cy="1092768"/>
          </a:xfrm>
          <a:prstGeom prst="rect">
            <a:avLst/>
          </a:prstGeom>
        </p:spPr>
      </p:pic>
      <p:sp>
        <p:nvSpPr>
          <p:cNvPr id="12" name="TextBox 11"/>
          <p:cNvSpPr txBox="1"/>
          <p:nvPr/>
        </p:nvSpPr>
        <p:spPr>
          <a:xfrm>
            <a:off x="1585210" y="4245831"/>
            <a:ext cx="5318980" cy="2308324"/>
          </a:xfrm>
          <a:prstGeom prst="rect">
            <a:avLst/>
          </a:prstGeom>
          <a:noFill/>
        </p:spPr>
        <p:txBody>
          <a:bodyPr wrap="square" rtlCol="0">
            <a:spAutoFit/>
          </a:bodyPr>
          <a:lstStyle/>
          <a:p>
            <a:r>
              <a:rPr lang="en-US" b="1" dirty="0"/>
              <a:t>Random forests or random decision forests</a:t>
            </a:r>
            <a:r>
              <a:rPr lang="en-US" b="1" baseline="30000" dirty="0">
                <a:hlinkClick r:id="rId6"/>
              </a:rPr>
              <a:t>[1]</a:t>
            </a:r>
            <a:r>
              <a:rPr lang="en-US" b="1" baseline="30000" dirty="0">
                <a:hlinkClick r:id="rId7"/>
              </a:rPr>
              <a:t>[2]</a:t>
            </a:r>
            <a:r>
              <a:rPr lang="en-US" b="1" dirty="0"/>
              <a:t> are an </a:t>
            </a:r>
            <a:r>
              <a:rPr lang="en-US" b="1" dirty="0">
                <a:hlinkClick r:id="rId8" tooltip="Ensemble learning"/>
              </a:rPr>
              <a:t>ensemble learning</a:t>
            </a:r>
            <a:r>
              <a:rPr lang="en-US" b="1" dirty="0"/>
              <a:t> method for </a:t>
            </a:r>
            <a:r>
              <a:rPr lang="en-US" b="1" dirty="0">
                <a:hlinkClick r:id="rId9" tooltip="Statistical classification"/>
              </a:rPr>
              <a:t>classification</a:t>
            </a:r>
            <a:r>
              <a:rPr lang="en-US" b="1" dirty="0"/>
              <a:t>, </a:t>
            </a:r>
            <a:r>
              <a:rPr lang="en-US" b="1" dirty="0">
                <a:hlinkClick r:id="rId10" tooltip="Regression analysis"/>
              </a:rPr>
              <a:t>regression</a:t>
            </a:r>
            <a:r>
              <a:rPr lang="en-US" b="1" dirty="0"/>
              <a:t> and other tasks, that operate by constructing a multitude of </a:t>
            </a:r>
            <a:r>
              <a:rPr lang="en-US" b="1" dirty="0">
                <a:hlinkClick r:id="rId11" tooltip="Decision tree learning"/>
              </a:rPr>
              <a:t>decision trees</a:t>
            </a:r>
            <a:r>
              <a:rPr lang="en-US" b="1" dirty="0"/>
              <a:t> at training time and outputting the class that is the </a:t>
            </a:r>
            <a:r>
              <a:rPr lang="en-US" b="1" dirty="0">
                <a:hlinkClick r:id="rId12" tooltip="Mode (statistics)"/>
              </a:rPr>
              <a:t>mode</a:t>
            </a:r>
            <a:r>
              <a:rPr lang="en-US" b="1" dirty="0"/>
              <a:t> of the classes (classification) or mean prediction (regression) of the individual trees</a:t>
            </a:r>
            <a:r>
              <a:rPr lang="en-US" b="1"/>
              <a:t>. </a:t>
            </a:r>
            <a:endParaRPr lang="en-US" b="1" dirty="0"/>
          </a:p>
        </p:txBody>
      </p:sp>
      <p:sp>
        <p:nvSpPr>
          <p:cNvPr id="13" name="TextBox 12"/>
          <p:cNvSpPr txBox="1"/>
          <p:nvPr/>
        </p:nvSpPr>
        <p:spPr>
          <a:xfrm>
            <a:off x="7213141" y="4234396"/>
            <a:ext cx="4750259" cy="2031325"/>
          </a:xfrm>
          <a:prstGeom prst="rect">
            <a:avLst/>
          </a:prstGeom>
          <a:noFill/>
        </p:spPr>
        <p:txBody>
          <a:bodyPr wrap="square" rtlCol="0">
            <a:spAutoFit/>
          </a:bodyPr>
          <a:lstStyle/>
          <a:p>
            <a:r>
              <a:rPr lang="en-US" b="1" dirty="0"/>
              <a:t>A multilayer perceptron (MLP) is a </a:t>
            </a:r>
            <a:r>
              <a:rPr lang="en-US" b="1" dirty="0">
                <a:hlinkClick r:id="rId13" tooltip="Feedforward neural network"/>
              </a:rPr>
              <a:t>feedforward</a:t>
            </a:r>
            <a:r>
              <a:rPr lang="en-US" b="1" dirty="0"/>
              <a:t> </a:t>
            </a:r>
            <a:r>
              <a:rPr lang="en-US" b="1" dirty="0">
                <a:hlinkClick r:id="rId14" tooltip="Artificial neural network"/>
              </a:rPr>
              <a:t>artificial neural network</a:t>
            </a:r>
            <a:r>
              <a:rPr lang="en-US" b="1" dirty="0"/>
              <a:t> model that maps sets of input data onto a set of appropriate outputs. An MLP consists of multiple layers of nodes in a </a:t>
            </a:r>
            <a:r>
              <a:rPr lang="en-US" b="1" dirty="0">
                <a:hlinkClick r:id="rId15" tooltip="Directed graph"/>
              </a:rPr>
              <a:t>directed graph</a:t>
            </a:r>
            <a:r>
              <a:rPr lang="en-US" b="1" dirty="0"/>
              <a:t>, with each layer fully connected to the next one.</a:t>
            </a:r>
            <a:endParaRPr lang="en-US" b="1" dirty="0"/>
          </a:p>
        </p:txBody>
      </p:sp>
    </p:spTree>
    <p:extLst>
      <p:ext uri="{BB962C8B-B14F-4D97-AF65-F5344CB8AC3E}">
        <p14:creationId xmlns:p14="http://schemas.microsoft.com/office/powerpoint/2010/main" val="1355681684"/>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Wisp</Template>
  <TotalTime>1538</TotalTime>
  <Words>163</Words>
  <Application>Microsoft Macintosh PowerPoint</Application>
  <PresentationFormat>Widescreen</PresentationFormat>
  <Paragraphs>55</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Cambria Math</vt:lpstr>
      <vt:lpstr>Century Gothic</vt:lpstr>
      <vt:lpstr>Wingdings 3</vt:lpstr>
      <vt:lpstr>Arial</vt:lpstr>
      <vt:lpstr>Wisp</vt:lpstr>
      <vt:lpstr>Case Study 3 </vt:lpstr>
      <vt:lpstr>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Classification Problem</vt:lpstr>
      <vt:lpstr>PowerPoint Presentation</vt:lpstr>
      <vt:lpstr>PowerPoint Presentation</vt:lpstr>
      <vt:lpstr>Semantic Orientation Analysis</vt:lpstr>
      <vt:lpstr>PowerPoint Presentation</vt:lpstr>
      <vt:lpstr>PowerPoint Presentation</vt:lpstr>
      <vt:lpstr>PowerPoint Presentation</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CaseStudy 3 </dc:title>
  <dc:creator>Pothayath, Naveen N</dc:creator>
  <cp:lastModifiedBy>Pothayath, Naveen N</cp:lastModifiedBy>
  <cp:revision>29</cp:revision>
  <dcterms:created xsi:type="dcterms:W3CDTF">2016-11-16T19:30:45Z</dcterms:created>
  <dcterms:modified xsi:type="dcterms:W3CDTF">2016-11-17T21:53:30Z</dcterms:modified>
</cp:coreProperties>
</file>